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5"/>
    <p:sldMasterId id="214748368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y="5143500" cx="9144000"/>
  <p:notesSz cx="6858000" cy="9144000"/>
  <p:embeddedFontLst>
    <p:embeddedFont>
      <p:font typeface="Montserrat SemiBold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Montserrat Black"/>
      <p:bold r:id="rId30"/>
      <p:boldItalic r:id="rId31"/>
    </p:embeddedFont>
    <p:embeddedFont>
      <p:font typeface="Montserrat ExtraBold"/>
      <p:bold r:id="rId32"/>
      <p:boldItalic r:id="rId33"/>
    </p:embeddedFont>
    <p:embeddedFont>
      <p:font typeface="Roboto Mon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ADAC3A5-2D27-4290-97CC-9D46B7A9FE13}">
  <a:tblStyle styleId="{3ADAC3A5-2D27-4290-97CC-9D46B7A9FE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0148DCA-F44B-4418-8346-0A33B91B5FD0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font" Target="fonts/MontserratSemiBold-regular.fntdata"/><Relationship Id="rId21" Type="http://schemas.openxmlformats.org/officeDocument/2006/relationships/slide" Target="slides/slide14.xml"/><Relationship Id="rId24" Type="http://schemas.openxmlformats.org/officeDocument/2006/relationships/font" Target="fonts/MontserratSemiBold-italic.fntdata"/><Relationship Id="rId23" Type="http://schemas.openxmlformats.org/officeDocument/2006/relationships/font" Target="fonts/MontserratSemiBold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Montserrat-regular.fntdata"/><Relationship Id="rId25" Type="http://schemas.openxmlformats.org/officeDocument/2006/relationships/font" Target="fonts/MontserratSemiBold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Montserrat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MontserratBlack-boldItalic.fntdata"/><Relationship Id="rId30" Type="http://schemas.openxmlformats.org/officeDocument/2006/relationships/font" Target="fonts/MontserratBlack-bold.fntdata"/><Relationship Id="rId11" Type="http://schemas.openxmlformats.org/officeDocument/2006/relationships/slide" Target="slides/slide4.xml"/><Relationship Id="rId33" Type="http://schemas.openxmlformats.org/officeDocument/2006/relationships/font" Target="fonts/MontserratExtraBold-boldItalic.fntdata"/><Relationship Id="rId10" Type="http://schemas.openxmlformats.org/officeDocument/2006/relationships/slide" Target="slides/slide3.xml"/><Relationship Id="rId32" Type="http://schemas.openxmlformats.org/officeDocument/2006/relationships/font" Target="fonts/MontserratExtraBold-bold.fntdata"/><Relationship Id="rId13" Type="http://schemas.openxmlformats.org/officeDocument/2006/relationships/slide" Target="slides/slide6.xml"/><Relationship Id="rId35" Type="http://schemas.openxmlformats.org/officeDocument/2006/relationships/font" Target="fonts/RobotoMono-bold.fntdata"/><Relationship Id="rId12" Type="http://schemas.openxmlformats.org/officeDocument/2006/relationships/slide" Target="slides/slide5.xml"/><Relationship Id="rId34" Type="http://schemas.openxmlformats.org/officeDocument/2006/relationships/font" Target="fonts/RobotoMono-regular.fntdata"/><Relationship Id="rId15" Type="http://schemas.openxmlformats.org/officeDocument/2006/relationships/slide" Target="slides/slide8.xml"/><Relationship Id="rId37" Type="http://schemas.openxmlformats.org/officeDocument/2006/relationships/font" Target="fonts/RobotoMono-boldItalic.fntdata"/><Relationship Id="rId14" Type="http://schemas.openxmlformats.org/officeDocument/2006/relationships/slide" Target="slides/slide7.xml"/><Relationship Id="rId36" Type="http://schemas.openxmlformats.org/officeDocument/2006/relationships/font" Target="fonts/RobotoMono-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08d08986e_2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08d08986e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30d4e89d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30d4e89d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508d08986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508d08986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Non Hispanic group of people tend to have a higher burden</a:t>
            </a:r>
            <a:endParaRPr sz="12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Montserrat"/>
              <a:buChar char="●"/>
            </a:pPr>
            <a:r>
              <a:t/>
            </a:r>
            <a:endParaRPr sz="12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508d08986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508d08986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08d08986e_2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08d08986e_2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54b1cb66c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54b1cb66c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508d08986e_2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508d08986e_2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08d08986e_2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08d08986e_2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508d08986e_2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508d08986e_2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30d4e89d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30d4e89d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397de3af1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397de3af1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5397de3af1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5397de3af1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397de3af1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397de3af1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397de3af1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5397de3af1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jp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jp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jp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jp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jp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jp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jpg"/><Relationship Id="rId3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1" type="title">
  <p:cSld name="TITLE">
    <p:bg>
      <p:bgPr>
        <a:solidFill>
          <a:srgbClr val="57068C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56" name="Google Shape;5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2">
  <p:cSld name="TITLE_1">
    <p:bg>
      <p:bgPr>
        <a:solidFill>
          <a:srgbClr val="57068C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5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62" name="Google Shape;6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4">
  <p:cSld name="TITLE_1_1_1">
    <p:bg>
      <p:bgPr>
        <a:solidFill>
          <a:srgbClr val="57068C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68" name="Google Shape;6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5">
  <p:cSld name="TITLE_1_1_1_1">
    <p:bg>
      <p:bgPr>
        <a:solidFill>
          <a:srgbClr val="57068C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7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74" name="Google Shape;7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57068C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7" cy="5143487"/>
          </a:xfrm>
          <a:prstGeom prst="rect">
            <a:avLst/>
          </a:prstGeom>
          <a:noFill/>
          <a:ln>
            <a:noFill/>
          </a:ln>
        </p:spPr>
      </p:pic>
      <p:cxnSp>
        <p:nvCxnSpPr>
          <p:cNvPr descr=" " id="79" name="Google Shape;79;p18"/>
          <p:cNvCxnSpPr/>
          <p:nvPr/>
        </p:nvCxnSpPr>
        <p:spPr>
          <a:xfrm>
            <a:off x="407168" y="2618527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 " id="80" name="Google Shape;8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 txBox="1"/>
          <p:nvPr>
            <p:ph type="title"/>
          </p:nvPr>
        </p:nvSpPr>
        <p:spPr>
          <a:xfrm>
            <a:off x="316950" y="457200"/>
            <a:ext cx="85206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1" type="subTitle"/>
          </p:nvPr>
        </p:nvSpPr>
        <p:spPr>
          <a:xfrm>
            <a:off x="316950" y="2938025"/>
            <a:ext cx="40317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8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type="title"/>
          </p:nvPr>
        </p:nvSpPr>
        <p:spPr>
          <a:xfrm>
            <a:off x="311700" y="1152475"/>
            <a:ext cx="3345900" cy="31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4114800" y="1175683"/>
            <a:ext cx="4192800" cy="31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1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 " id="87" name="Google Shape;8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592">
          <p15:clr>
            <a:srgbClr val="FA7B17"/>
          </p15:clr>
        </p15:guide>
        <p15:guide id="2" pos="2304">
          <p15:clr>
            <a:srgbClr val="FA7B17"/>
          </p15:clr>
        </p15:guide>
        <p15:guide id="3" orient="horz" pos="720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type="title"/>
          </p:nvPr>
        </p:nvSpPr>
        <p:spPr>
          <a:xfrm>
            <a:off x="311700" y="445025"/>
            <a:ext cx="84249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pic>
        <p:nvPicPr>
          <p:cNvPr descr=" " id="91" name="Google Shape;9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0"/>
          <p:cNvSpPr txBox="1"/>
          <p:nvPr>
            <p:ph idx="1" type="body"/>
          </p:nvPr>
        </p:nvSpPr>
        <p:spPr>
          <a:xfrm>
            <a:off x="1376250" y="1828800"/>
            <a:ext cx="3330300" cy="24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" name="Google Shape;93;p20"/>
          <p:cNvSpPr txBox="1"/>
          <p:nvPr>
            <p:ph idx="2" type="body"/>
          </p:nvPr>
        </p:nvSpPr>
        <p:spPr>
          <a:xfrm>
            <a:off x="5051175" y="1828800"/>
            <a:ext cx="3330300" cy="24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" name="Google Shape;94;p20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5" name="Google Shape;9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2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pic>
        <p:nvPicPr>
          <p:cNvPr descr=" " id="98" name="Google Shape;9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1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0" name="Google Shape;10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/>
          <p:nvPr>
            <p:ph type="title"/>
          </p:nvPr>
        </p:nvSpPr>
        <p:spPr>
          <a:xfrm>
            <a:off x="311700" y="426408"/>
            <a:ext cx="43083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Montserrat Black"/>
              <a:buNone/>
              <a:defRPr sz="36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03" name="Google Shape;103;p22"/>
          <p:cNvSpPr txBox="1"/>
          <p:nvPr>
            <p:ph idx="1" type="body"/>
          </p:nvPr>
        </p:nvSpPr>
        <p:spPr>
          <a:xfrm>
            <a:off x="311700" y="1646230"/>
            <a:ext cx="3350400" cy="24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104" name="Google Shape;10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2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6" name="Google Shape;1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FFFFFF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3"/>
          <p:cNvSpPr txBox="1"/>
          <p:nvPr>
            <p:ph type="title"/>
          </p:nvPr>
        </p:nvSpPr>
        <p:spPr>
          <a:xfrm>
            <a:off x="407175" y="450150"/>
            <a:ext cx="8329500" cy="3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6000"/>
              <a:buFont typeface="Montserrat Black"/>
              <a:buNone/>
              <a:defRPr sz="60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pic>
        <p:nvPicPr>
          <p:cNvPr descr=" " id="110" name="Google Shape;11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3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8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 " id="113" name="Google Shape;113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4"/>
          <p:cNvSpPr txBox="1"/>
          <p:nvPr>
            <p:ph type="title"/>
          </p:nvPr>
        </p:nvSpPr>
        <p:spPr>
          <a:xfrm>
            <a:off x="294375" y="1233175"/>
            <a:ext cx="40791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Montserrat Black"/>
              <a:buNone/>
              <a:defRPr sz="36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5" name="Google Shape;115;p24"/>
          <p:cNvSpPr txBox="1"/>
          <p:nvPr>
            <p:ph idx="1" type="subTitle"/>
          </p:nvPr>
        </p:nvSpPr>
        <p:spPr>
          <a:xfrm>
            <a:off x="294375" y="2803075"/>
            <a:ext cx="39558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6ABA"/>
              </a:buClr>
              <a:buSzPts val="1800"/>
              <a:buNone/>
              <a:defRPr>
                <a:solidFill>
                  <a:srgbClr val="9A6ABA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6" name="Google Shape;116;p24"/>
          <p:cNvSpPr txBox="1"/>
          <p:nvPr>
            <p:ph idx="2" type="body"/>
          </p:nvPr>
        </p:nvSpPr>
        <p:spPr>
          <a:xfrm>
            <a:off x="4939500" y="724075"/>
            <a:ext cx="3837000" cy="3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 " id="117" name="Google Shape;11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4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-page image">
  <p:cSld name="CUSTOM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20" name="Google Shape;120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5"/>
          <p:cNvSpPr txBox="1"/>
          <p:nvPr>
            <p:ph type="title"/>
          </p:nvPr>
        </p:nvSpPr>
        <p:spPr>
          <a:xfrm>
            <a:off x="311700" y="445025"/>
            <a:ext cx="38031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22" name="Google Shape;122;p25"/>
          <p:cNvSpPr txBox="1"/>
          <p:nvPr>
            <p:ph idx="1" type="body"/>
          </p:nvPr>
        </p:nvSpPr>
        <p:spPr>
          <a:xfrm>
            <a:off x="311700" y="2750150"/>
            <a:ext cx="3466500" cy="152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23" name="Google Shape;123;p25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4" name="Google Shape;12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26" name="Google Shape;126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26"/>
          <p:cNvSpPr txBox="1"/>
          <p:nvPr>
            <p:ph type="title"/>
          </p:nvPr>
        </p:nvSpPr>
        <p:spPr>
          <a:xfrm>
            <a:off x="311700" y="3564945"/>
            <a:ext cx="44913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  <a:defRPr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solidFill>
          <a:schemeClr val="dk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7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3" name="Google Shape;133;p27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4200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134" name="Google Shape;134;p27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" name="Google Shape;135;p2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_1">
    <p:bg>
      <p:bgPr>
        <a:solidFill>
          <a:schemeClr val="dk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8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0" name="Google Shape;140;p28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4200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141" name="Google Shape;141;p28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 1">
  <p:cSld name="CUSTOM_1_1_1">
    <p:bg>
      <p:bgPr>
        <a:solidFill>
          <a:schemeClr val="dk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9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7" name="Google Shape;147;p29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4200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148" name="Google Shape;148;p29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2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 txBox="1"/>
          <p:nvPr>
            <p:ph hasCustomPrompt="1" type="title"/>
          </p:nvPr>
        </p:nvSpPr>
        <p:spPr>
          <a:xfrm>
            <a:off x="311700" y="407700"/>
            <a:ext cx="8520600" cy="19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5000"/>
              <a:buFont typeface="Montserrat Black"/>
              <a:buNone/>
              <a:defRPr sz="150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2" name="Google Shape;152;p30"/>
          <p:cNvSpPr txBox="1"/>
          <p:nvPr>
            <p:ph idx="1" type="body"/>
          </p:nvPr>
        </p:nvSpPr>
        <p:spPr>
          <a:xfrm>
            <a:off x="2475675" y="3360362"/>
            <a:ext cx="41928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153" name="Google Shape;153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0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" name="Google Shape;155;p30"/>
          <p:cNvSpPr txBox="1"/>
          <p:nvPr>
            <p:ph idx="2" type="subTitle"/>
          </p:nvPr>
        </p:nvSpPr>
        <p:spPr>
          <a:xfrm>
            <a:off x="407175" y="2537800"/>
            <a:ext cx="83292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folio" type="blank">
  <p:cSld name="BLANK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58" name="Google Shape;15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1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3" name="Google Shape;163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4" name="Google Shape;16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ExtraBold"/>
              <a:buNone/>
              <a:defRPr sz="420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424900" cy="31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800"/>
              <a:buFont typeface="Montserrat"/>
              <a:buChar char="●"/>
              <a:defRPr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56">
          <p15:clr>
            <a:srgbClr val="EA4335"/>
          </p15:clr>
        </p15:guide>
        <p15:guide id="2" orient="horz" pos="3025">
          <p15:clr>
            <a:srgbClr val="EA4335"/>
          </p15:clr>
        </p15:guide>
        <p15:guide id="3" pos="5503">
          <p15:clr>
            <a:srgbClr val="EA4335"/>
          </p15:clr>
        </p15:guide>
        <p15:guide id="4" orient="horz" pos="26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oi.org/10.1080/01944363.2014.935267" TargetMode="External"/><Relationship Id="rId4" Type="http://schemas.openxmlformats.org/officeDocument/2006/relationships/hyperlink" Target="https://doi.org/10.1016/j.cstp.2018.09.011" TargetMode="External"/><Relationship Id="rId5" Type="http://schemas.openxmlformats.org/officeDocument/2006/relationships/hyperlink" Target="https://doi.org/10.1177/1087724X16650201" TargetMode="External"/><Relationship Id="rId6" Type="http://schemas.openxmlformats.org/officeDocument/2006/relationships/hyperlink" Target="https://doi.org/10.13140/RG.2.2.21439.01448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4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Data-Driven Fairness Analysis of NYC MTA Transit Fares</a:t>
            </a:r>
            <a:endParaRPr sz="5000"/>
          </a:p>
        </p:txBody>
      </p:sp>
      <p:sp>
        <p:nvSpPr>
          <p:cNvPr id="170" name="Google Shape;170;p34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FINAL PRESENTATION</a:t>
            </a:r>
            <a:endParaRPr/>
          </a:p>
        </p:txBody>
      </p:sp>
      <p:sp>
        <p:nvSpPr>
          <p:cNvPr id="171" name="Google Shape;171;p34"/>
          <p:cNvSpPr txBox="1"/>
          <p:nvPr>
            <p:ph idx="2" type="body"/>
          </p:nvPr>
        </p:nvSpPr>
        <p:spPr>
          <a:xfrm>
            <a:off x="316950" y="3542150"/>
            <a:ext cx="2436000" cy="13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PRESENTED BY:</a:t>
            </a:r>
            <a:endParaRPr sz="9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Kamili Afra (ak12151@nyu.edu)</a:t>
            </a:r>
            <a:br>
              <a:rPr lang="en" sz="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lang="en" sz="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Kunjal Bhatta (kb4850@nyu.edu)</a:t>
            </a:r>
            <a:br>
              <a:rPr lang="en" sz="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lang="en" sz="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Yaqi Guo (yg3481@nyu.edu)</a:t>
            </a:r>
            <a:br>
              <a:rPr lang="en" sz="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lang="en" sz="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Yuqi Wen (yw8416@nyu.edu)</a:t>
            </a:r>
            <a:endParaRPr sz="9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lang="en" sz="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MAY 2</a:t>
            </a:r>
            <a:r>
              <a:rPr lang="en" sz="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nd </a:t>
            </a:r>
            <a:r>
              <a:rPr lang="en" sz="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2025</a:t>
            </a:r>
            <a:endParaRPr sz="9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/>
          <p:nvPr/>
        </p:nvSpPr>
        <p:spPr>
          <a:xfrm>
            <a:off x="5186925" y="1246675"/>
            <a:ext cx="3261000" cy="1142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p43"/>
          <p:cNvSpPr txBox="1"/>
          <p:nvPr>
            <p:ph type="title"/>
          </p:nvPr>
        </p:nvSpPr>
        <p:spPr>
          <a:xfrm>
            <a:off x="311700" y="445025"/>
            <a:ext cx="38031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cxnSp>
        <p:nvCxnSpPr>
          <p:cNvPr id="261" name="Google Shape;261;p43"/>
          <p:cNvCxnSpPr/>
          <p:nvPr/>
        </p:nvCxnSpPr>
        <p:spPr>
          <a:xfrm>
            <a:off x="418229" y="1386375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" name="Google Shape;262;p43"/>
          <p:cNvCxnSpPr/>
          <p:nvPr/>
        </p:nvCxnSpPr>
        <p:spPr>
          <a:xfrm>
            <a:off x="4767492" y="-22350"/>
            <a:ext cx="0" cy="518820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43"/>
          <p:cNvSpPr txBox="1"/>
          <p:nvPr/>
        </p:nvSpPr>
        <p:spPr>
          <a:xfrm>
            <a:off x="5718975" y="905950"/>
            <a:ext cx="321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Decision Tree (AUC score: 78.4%)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4" name="Google Shape;264;p43"/>
          <p:cNvPicPr preferRelativeResize="0"/>
          <p:nvPr/>
        </p:nvPicPr>
        <p:blipFill rotWithShape="1">
          <a:blip r:embed="rId3">
            <a:alphaModFix/>
          </a:blip>
          <a:srcRect b="42092" l="12335" r="-8" t="2259"/>
          <a:stretch/>
        </p:blipFill>
        <p:spPr>
          <a:xfrm>
            <a:off x="5235937" y="1570327"/>
            <a:ext cx="3162975" cy="69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3"/>
          <p:cNvSpPr txBox="1"/>
          <p:nvPr/>
        </p:nvSpPr>
        <p:spPr>
          <a:xfrm>
            <a:off x="5225360" y="1233050"/>
            <a:ext cx="321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Feature Importance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p43"/>
          <p:cNvSpPr txBox="1"/>
          <p:nvPr/>
        </p:nvSpPr>
        <p:spPr>
          <a:xfrm>
            <a:off x="5506575" y="2935650"/>
            <a:ext cx="321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Random Forest</a:t>
            </a: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 (AUC score: 90%)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p43"/>
          <p:cNvSpPr/>
          <p:nvPr/>
        </p:nvSpPr>
        <p:spPr>
          <a:xfrm>
            <a:off x="5202850" y="3278775"/>
            <a:ext cx="3261000" cy="1142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p43"/>
          <p:cNvSpPr txBox="1"/>
          <p:nvPr/>
        </p:nvSpPr>
        <p:spPr>
          <a:xfrm>
            <a:off x="5241285" y="3265150"/>
            <a:ext cx="321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Feature Importance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9" name="Google Shape;26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9162" y="3599175"/>
            <a:ext cx="2728377" cy="74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3"/>
          <p:cNvSpPr txBox="1"/>
          <p:nvPr/>
        </p:nvSpPr>
        <p:spPr>
          <a:xfrm>
            <a:off x="290650" y="1551300"/>
            <a:ext cx="3803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Disparity Matrix between Different Groups</a:t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71" name="Google Shape;271;p43"/>
          <p:cNvGraphicFramePr/>
          <p:nvPr/>
        </p:nvGraphicFramePr>
        <p:xfrm>
          <a:off x="138288" y="1898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{3ADAC3A5-2D27-4290-97CC-9D46B7A9FE13}</a:tableStyleId>
              </a:tblPr>
              <a:tblGrid>
                <a:gridCol w="1111575"/>
                <a:gridCol w="1626975"/>
                <a:gridCol w="1569025"/>
              </a:tblGrid>
              <a:tr h="19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25" marB="9125" marR="9125" marL="91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Demographic Parity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25" marB="9125" marR="9125" marL="91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Disparate Impact Ratio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25" marB="9125" marR="9125" marL="9125" anchor="ctr"/>
                </a:tc>
              </a:tr>
              <a:tr h="19952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Group by Color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25" marB="9125" marR="9125" marL="9125" anchor="ctr">
                    <a:solidFill>
                      <a:srgbClr val="F3F3F3"/>
                    </a:solidFill>
                  </a:tcPr>
                </a:tc>
                <a:tc hMerge="1"/>
                <a:tc hMerge="1"/>
              </a:tr>
              <a:tr h="19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Black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25" marB="9125" marR="9125" marL="91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0.4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25" marB="9125" marR="9125" marL="9125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25" marB="9125" marR="9125" marL="9125" anchor="ctr"/>
                </a:tc>
              </a:tr>
              <a:tr h="19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White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25" marB="9125" marR="9125" marL="91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0.4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25" marB="9125" marR="9125" marL="9125" anchor="ctr"/>
                </a:tc>
                <a:tc vMerge="1"/>
              </a:tr>
              <a:tr h="19952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Group by Gender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25" marB="9125" marR="9125" marL="9125" anchor="ctr">
                    <a:solidFill>
                      <a:srgbClr val="F3F3F3"/>
                    </a:solidFill>
                  </a:tcPr>
                </a:tc>
                <a:tc hMerge="1"/>
                <a:tc hMerge="1"/>
              </a:tr>
              <a:tr h="19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Male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25" marB="9125" marR="9125" marL="91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0.44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0.87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Female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25" marB="9125" marR="9125" marL="91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19952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Group by Economic Status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hMerge="1"/>
                <a:tc hMerge="1"/>
              </a:tr>
              <a:tr h="19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High Income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0.43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9CB9C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</a:t>
                      </a:r>
                      <a:endParaRPr sz="1000">
                        <a:highlight>
                          <a:srgbClr val="F9CB9C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Low Income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0.54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19952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Group by Race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hMerge="1"/>
                <a:tc hMerge="1"/>
              </a:tr>
              <a:tr h="19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Hispanic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0.44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E06666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0.64</a:t>
                      </a:r>
                      <a:endParaRPr sz="1000">
                        <a:highlight>
                          <a:srgbClr val="E06666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Non-Hispanic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0.69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</a:tbl>
          </a:graphicData>
        </a:graphic>
      </p:graphicFrame>
      <p:pic>
        <p:nvPicPr>
          <p:cNvPr id="272" name="Google Shape;27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7648" y="1128475"/>
            <a:ext cx="2006100" cy="46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47169" y="81594"/>
            <a:ext cx="2407700" cy="558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4"/>
          <p:cNvSpPr txBox="1"/>
          <p:nvPr>
            <p:ph type="title"/>
          </p:nvPr>
        </p:nvSpPr>
        <p:spPr>
          <a:xfrm>
            <a:off x="311700" y="1824400"/>
            <a:ext cx="4308300" cy="7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</a:t>
            </a:r>
            <a:endParaRPr/>
          </a:p>
        </p:txBody>
      </p:sp>
      <p:sp>
        <p:nvSpPr>
          <p:cNvPr id="279" name="Google Shape;279;p44"/>
          <p:cNvSpPr txBox="1"/>
          <p:nvPr>
            <p:ph idx="1" type="body"/>
          </p:nvPr>
        </p:nvSpPr>
        <p:spPr>
          <a:xfrm>
            <a:off x="311700" y="2415625"/>
            <a:ext cx="8526000" cy="21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Spatial Assumptions: station demographic status are based on station serving area (tracts within 0.3 mile walking distance)</a:t>
            </a:r>
            <a:endParaRPr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We assume local riders are those who enter the station between 6 am-10 am.</a:t>
            </a:r>
            <a:endParaRPr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Income Estimates: ACS 5-year median household incomes are multi-year averages, potentially masking recent economic shifts at the tract level.</a:t>
            </a:r>
            <a:endParaRPr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Fairness Metrics: Demographic parity and disparate-impact ratios quantify equity gaps but cannot fully account for historical disinvestment or service quality differentials across neighborhoods.</a:t>
            </a:r>
            <a:endParaRPr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Causal Inference: Our Bayesian network suggests associations among variables, but without experimental or longitudinal data, true causality cannot be definitively established.</a:t>
            </a:r>
            <a:endParaRPr/>
          </a:p>
        </p:txBody>
      </p:sp>
      <p:sp>
        <p:nvSpPr>
          <p:cNvPr id="280" name="Google Shape;280;p44"/>
          <p:cNvSpPr txBox="1"/>
          <p:nvPr>
            <p:ph type="title"/>
          </p:nvPr>
        </p:nvSpPr>
        <p:spPr>
          <a:xfrm>
            <a:off x="311700" y="425827"/>
            <a:ext cx="4308300" cy="7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81" name="Google Shape;281;p44"/>
          <p:cNvSpPr txBox="1"/>
          <p:nvPr>
            <p:ph idx="1" type="body"/>
          </p:nvPr>
        </p:nvSpPr>
        <p:spPr>
          <a:xfrm>
            <a:off x="311700" y="988000"/>
            <a:ext cx="8526000" cy="7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Non-Hispanic and lower-income groups tend to experience a higher fare burden.</a:t>
            </a:r>
            <a:endParaRPr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There is no significant difference in fare burden across gender and skin-color groups.</a:t>
            </a:r>
            <a:endParaRPr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The MetroCard Fair Fare payment type is the most significant factor associated with fare burden.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5"/>
          <p:cNvSpPr txBox="1"/>
          <p:nvPr>
            <p:ph type="title"/>
          </p:nvPr>
        </p:nvSpPr>
        <p:spPr>
          <a:xfrm>
            <a:off x="311700" y="426408"/>
            <a:ext cx="43083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87" name="Google Shape;287;p45"/>
          <p:cNvSpPr txBox="1"/>
          <p:nvPr>
            <p:ph idx="1" type="body"/>
          </p:nvPr>
        </p:nvSpPr>
        <p:spPr>
          <a:xfrm>
            <a:off x="311700" y="1169000"/>
            <a:ext cx="8711700" cy="24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Rothbacher, N. S. (2020). Discrimination, fairness and prediction in policing: fare evasion in New York City (Doctoral dissertation, Massachusetts Institute of Technology).</a:t>
            </a:r>
            <a:br>
              <a:rPr lang="en"/>
            </a:b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Blumenberg, E., &amp; Pierce, G. (2014). A driving factor in mobility? Transportation’s role in connecting subsidized housing and employment outcomes in the Moving to Opportunity (MTO) program. </a:t>
            </a:r>
            <a:r>
              <a:rPr i="1" lang="en">
                <a:solidFill>
                  <a:srgbClr val="000000"/>
                </a:solidFill>
              </a:rPr>
              <a:t>Journal of the American Planning Association, 80</a:t>
            </a:r>
            <a:r>
              <a:rPr lang="en">
                <a:solidFill>
                  <a:srgbClr val="000000"/>
                </a:solidFill>
              </a:rPr>
              <a:t>(1), 52–66. </a:t>
            </a:r>
            <a:r>
              <a:rPr lang="en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https://doi.org/10.1080/01944363.2014.935267</a:t>
            </a: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Brown, A. E. (2018). Fair fares? How flat and variable fares affect transit equity in Los Angeles. </a:t>
            </a:r>
            <a:r>
              <a:rPr i="1" lang="en">
                <a:solidFill>
                  <a:srgbClr val="000000"/>
                </a:solidFill>
              </a:rPr>
              <a:t>Case Studies on Transport Policy, 6</a:t>
            </a:r>
            <a:r>
              <a:rPr lang="en">
                <a:solidFill>
                  <a:srgbClr val="000000"/>
                </a:solidFill>
              </a:rPr>
              <a:t>(4), 765–773. </a:t>
            </a:r>
            <a:r>
              <a:rPr lang="en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https://doi.org/10.1016/j.cstp.2018.09.011</a:t>
            </a: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Perrotta, A. F. (2017). </a:t>
            </a:r>
            <a:r>
              <a:rPr i="1" lang="en">
                <a:solidFill>
                  <a:srgbClr val="000000"/>
                </a:solidFill>
              </a:rPr>
              <a:t>Transit fare affordability: Findings from a qualitative study</a:t>
            </a:r>
            <a:r>
              <a:rPr lang="en">
                <a:solidFill>
                  <a:srgbClr val="000000"/>
                </a:solidFill>
              </a:rPr>
              <a:t>. </a:t>
            </a:r>
            <a:r>
              <a:rPr i="1" lang="en">
                <a:solidFill>
                  <a:srgbClr val="000000"/>
                </a:solidFill>
              </a:rPr>
              <a:t>Public Works Management &amp; Policy, 22</a:t>
            </a:r>
            <a:r>
              <a:rPr lang="en">
                <a:solidFill>
                  <a:srgbClr val="000000"/>
                </a:solidFill>
              </a:rPr>
              <a:t>(3), 226–252. </a:t>
            </a:r>
            <a:r>
              <a:rPr lang="en" u="sng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https://doi.org/10.1177/1087724X16650201</a:t>
            </a: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Watts, A. G. (2023). </a:t>
            </a:r>
            <a:r>
              <a:rPr i="1" lang="en">
                <a:solidFill>
                  <a:srgbClr val="000000"/>
                </a:solidFill>
              </a:rPr>
              <a:t>Overcoming cost barriers to public transit access: A policy analysis</a:t>
            </a:r>
            <a:r>
              <a:rPr lang="en">
                <a:solidFill>
                  <a:srgbClr val="000000"/>
                </a:solidFill>
              </a:rPr>
              <a:t> [Technical report]. University of Pittsburgh, School of Social Work. </a:t>
            </a:r>
            <a:r>
              <a:rPr lang="en" u="sng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https://doi.org/10.13140/RG.2.2.21439.01448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6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Ensuring transit affordability is fundamental to advancing equity and social inclusion in urban environments.</a:t>
            </a:r>
            <a:endParaRPr sz="33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7"/>
          <p:cNvSpPr/>
          <p:nvPr/>
        </p:nvSpPr>
        <p:spPr>
          <a:xfrm>
            <a:off x="5095725" y="2357200"/>
            <a:ext cx="1224600" cy="6168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aggregate fare burden</a:t>
            </a:r>
            <a:endParaRPr/>
          </a:p>
        </p:txBody>
      </p:sp>
      <p:sp>
        <p:nvSpPr>
          <p:cNvPr id="298" name="Google Shape;298;p47"/>
          <p:cNvSpPr txBox="1"/>
          <p:nvPr/>
        </p:nvSpPr>
        <p:spPr>
          <a:xfrm>
            <a:off x="166300" y="69550"/>
            <a:ext cx="8874900" cy="571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TASK: Causal Inference, Fairness Assessment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RQ: Do certain groups pay a higher proportion of their income?</a:t>
            </a:r>
            <a:endParaRPr sz="1000">
              <a:solidFill>
                <a:srgbClr val="595959"/>
              </a:solidFill>
            </a:endParaRPr>
          </a:p>
        </p:txBody>
      </p:sp>
      <p:sp>
        <p:nvSpPr>
          <p:cNvPr id="299" name="Google Shape;299;p47"/>
          <p:cNvSpPr/>
          <p:nvPr/>
        </p:nvSpPr>
        <p:spPr>
          <a:xfrm>
            <a:off x="157100" y="2146900"/>
            <a:ext cx="2053800" cy="6168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Census: income, age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(tracts)</a:t>
            </a:r>
            <a:endParaRPr/>
          </a:p>
        </p:txBody>
      </p:sp>
      <p:cxnSp>
        <p:nvCxnSpPr>
          <p:cNvPr id="300" name="Google Shape;300;p47"/>
          <p:cNvCxnSpPr/>
          <p:nvPr/>
        </p:nvCxnSpPr>
        <p:spPr>
          <a:xfrm>
            <a:off x="2800700" y="914650"/>
            <a:ext cx="2100" cy="3717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01" name="Google Shape;301;p47"/>
          <p:cNvSpPr txBox="1"/>
          <p:nvPr/>
        </p:nvSpPr>
        <p:spPr>
          <a:xfrm>
            <a:off x="922050" y="895050"/>
            <a:ext cx="12246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95959"/>
                </a:solidFill>
              </a:rPr>
              <a:t>Independent </a:t>
            </a:r>
            <a:endParaRPr b="1" sz="12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95959"/>
                </a:solidFill>
              </a:rPr>
              <a:t>variables</a:t>
            </a:r>
            <a:endParaRPr b="1" sz="1200">
              <a:solidFill>
                <a:srgbClr val="595959"/>
              </a:solidFill>
            </a:endParaRPr>
          </a:p>
        </p:txBody>
      </p:sp>
      <p:sp>
        <p:nvSpPr>
          <p:cNvPr id="302" name="Google Shape;302;p47"/>
          <p:cNvSpPr/>
          <p:nvPr/>
        </p:nvSpPr>
        <p:spPr>
          <a:xfrm>
            <a:off x="157200" y="3087525"/>
            <a:ext cx="2053800" cy="6168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Subway Ridership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(6-10am, buffer)</a:t>
            </a:r>
            <a:endParaRPr/>
          </a:p>
        </p:txBody>
      </p:sp>
      <p:sp>
        <p:nvSpPr>
          <p:cNvPr id="303" name="Google Shape;303;p47"/>
          <p:cNvSpPr txBox="1"/>
          <p:nvPr/>
        </p:nvSpPr>
        <p:spPr>
          <a:xfrm>
            <a:off x="2118375" y="2974000"/>
            <a:ext cx="8874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</a:rPr>
              <a:t>Geopandas join</a:t>
            </a:r>
            <a:endParaRPr sz="1000">
              <a:solidFill>
                <a:srgbClr val="595959"/>
              </a:solidFill>
            </a:endParaRPr>
          </a:p>
        </p:txBody>
      </p:sp>
      <p:sp>
        <p:nvSpPr>
          <p:cNvPr id="304" name="Google Shape;304;p47"/>
          <p:cNvSpPr txBox="1"/>
          <p:nvPr/>
        </p:nvSpPr>
        <p:spPr>
          <a:xfrm>
            <a:off x="5095725" y="895050"/>
            <a:ext cx="12246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95959"/>
                </a:solidFill>
              </a:rPr>
              <a:t>Derived</a:t>
            </a:r>
            <a:endParaRPr b="1" sz="12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95959"/>
                </a:solidFill>
              </a:rPr>
              <a:t>variable</a:t>
            </a:r>
            <a:endParaRPr b="1" sz="1200">
              <a:solidFill>
                <a:srgbClr val="595959"/>
              </a:solidFill>
            </a:endParaRPr>
          </a:p>
        </p:txBody>
      </p:sp>
      <p:cxnSp>
        <p:nvCxnSpPr>
          <p:cNvPr id="305" name="Google Shape;305;p47"/>
          <p:cNvCxnSpPr/>
          <p:nvPr/>
        </p:nvCxnSpPr>
        <p:spPr>
          <a:xfrm>
            <a:off x="4718025" y="958250"/>
            <a:ext cx="2100" cy="3717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47"/>
          <p:cNvCxnSpPr>
            <a:stCxn id="299" idx="3"/>
            <a:endCxn id="302" idx="3"/>
          </p:cNvCxnSpPr>
          <p:nvPr/>
        </p:nvCxnSpPr>
        <p:spPr>
          <a:xfrm>
            <a:off x="2210900" y="2455300"/>
            <a:ext cx="600" cy="940500"/>
          </a:xfrm>
          <a:prstGeom prst="curvedConnector3">
            <a:avLst>
              <a:gd fmla="val 39704167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" name="Google Shape;307;p47"/>
          <p:cNvSpPr/>
          <p:nvPr/>
        </p:nvSpPr>
        <p:spPr>
          <a:xfrm>
            <a:off x="3246225" y="2074300"/>
            <a:ext cx="1052400" cy="4206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Bayesian Network</a:t>
            </a:r>
            <a:endParaRPr/>
          </a:p>
        </p:txBody>
      </p:sp>
      <p:sp>
        <p:nvSpPr>
          <p:cNvPr id="308" name="Google Shape;308;p47"/>
          <p:cNvSpPr txBox="1"/>
          <p:nvPr/>
        </p:nvSpPr>
        <p:spPr>
          <a:xfrm>
            <a:off x="3005766" y="895050"/>
            <a:ext cx="15333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95959"/>
                </a:solidFill>
              </a:rPr>
              <a:t>Machine learning methods</a:t>
            </a:r>
            <a:endParaRPr b="1" sz="1200">
              <a:solidFill>
                <a:srgbClr val="595959"/>
              </a:solidFill>
            </a:endParaRPr>
          </a:p>
        </p:txBody>
      </p:sp>
      <p:sp>
        <p:nvSpPr>
          <p:cNvPr id="309" name="Google Shape;309;p47"/>
          <p:cNvSpPr/>
          <p:nvPr/>
        </p:nvSpPr>
        <p:spPr>
          <a:xfrm>
            <a:off x="3120975" y="3014800"/>
            <a:ext cx="1353300" cy="1091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Learn causal relationships among variables</a:t>
            </a:r>
            <a:endParaRPr/>
          </a:p>
        </p:txBody>
      </p:sp>
      <p:cxnSp>
        <p:nvCxnSpPr>
          <p:cNvPr id="310" name="Google Shape;310;p47"/>
          <p:cNvCxnSpPr>
            <a:endCxn id="309" idx="0"/>
          </p:cNvCxnSpPr>
          <p:nvPr/>
        </p:nvCxnSpPr>
        <p:spPr>
          <a:xfrm>
            <a:off x="3797625" y="2494900"/>
            <a:ext cx="0" cy="519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1" name="Google Shape;311;p47"/>
          <p:cNvSpPr txBox="1"/>
          <p:nvPr/>
        </p:nvSpPr>
        <p:spPr>
          <a:xfrm>
            <a:off x="7269425" y="895050"/>
            <a:ext cx="12246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95959"/>
                </a:solidFill>
              </a:rPr>
              <a:t>Fairness measure</a:t>
            </a:r>
            <a:endParaRPr b="1" sz="1200">
              <a:solidFill>
                <a:srgbClr val="595959"/>
              </a:solidFill>
            </a:endParaRPr>
          </a:p>
        </p:txBody>
      </p:sp>
      <p:sp>
        <p:nvSpPr>
          <p:cNvPr id="312" name="Google Shape;312;p47"/>
          <p:cNvSpPr/>
          <p:nvPr/>
        </p:nvSpPr>
        <p:spPr>
          <a:xfrm>
            <a:off x="6898325" y="2276350"/>
            <a:ext cx="1966800" cy="778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Demographic Parity 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or 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Disparate Impact </a:t>
            </a:r>
            <a:endParaRPr/>
          </a:p>
        </p:txBody>
      </p:sp>
      <p:cxnSp>
        <p:nvCxnSpPr>
          <p:cNvPr id="313" name="Google Shape;313;p47"/>
          <p:cNvCxnSpPr/>
          <p:nvPr/>
        </p:nvCxnSpPr>
        <p:spPr>
          <a:xfrm>
            <a:off x="6685450" y="958250"/>
            <a:ext cx="2100" cy="3717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47"/>
          <p:cNvCxnSpPr>
            <a:stCxn id="309" idx="2"/>
            <a:endCxn id="297" idx="1"/>
          </p:cNvCxnSpPr>
          <p:nvPr/>
        </p:nvCxnSpPr>
        <p:spPr>
          <a:xfrm rot="-5400000">
            <a:off x="3726375" y="2736850"/>
            <a:ext cx="1440600" cy="1298100"/>
          </a:xfrm>
          <a:prstGeom prst="curvedConnector4">
            <a:avLst>
              <a:gd fmla="val -16530" name="adj1"/>
              <a:gd fmla="val 76063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5" name="Google Shape;315;p47"/>
          <p:cNvCxnSpPr>
            <a:stCxn id="297" idx="3"/>
            <a:endCxn id="312" idx="1"/>
          </p:cNvCxnSpPr>
          <p:nvPr/>
        </p:nvCxnSpPr>
        <p:spPr>
          <a:xfrm>
            <a:off x="6320325" y="2665600"/>
            <a:ext cx="578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6" name="Google Shape;316;p47"/>
          <p:cNvCxnSpPr>
            <a:endCxn id="307" idx="1"/>
          </p:cNvCxnSpPr>
          <p:nvPr/>
        </p:nvCxnSpPr>
        <p:spPr>
          <a:xfrm flipH="1" rot="10800000">
            <a:off x="2461425" y="2284600"/>
            <a:ext cx="784800" cy="624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5"/>
          <p:cNvSpPr txBox="1"/>
          <p:nvPr>
            <p:ph type="title"/>
          </p:nvPr>
        </p:nvSpPr>
        <p:spPr>
          <a:xfrm>
            <a:off x="311700" y="445025"/>
            <a:ext cx="84249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&amp; GOALS</a:t>
            </a:r>
            <a:endParaRPr/>
          </a:p>
        </p:txBody>
      </p:sp>
      <p:sp>
        <p:nvSpPr>
          <p:cNvPr id="177" name="Google Shape;177;p35"/>
          <p:cNvSpPr txBox="1"/>
          <p:nvPr>
            <p:ph idx="1" type="body"/>
          </p:nvPr>
        </p:nvSpPr>
        <p:spPr>
          <a:xfrm>
            <a:off x="1247225" y="1239450"/>
            <a:ext cx="7446300" cy="18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Trespassing are still common problem that’s daily seen on MTA subways, indicates there might be a burden issue on paying the subway</a:t>
            </a:r>
            <a:endParaRPr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Public transit is the backbone of urban mobility in New York City, yet fare structures can unintentionally place a heavier financial burden on low-income and marginalized communities</a:t>
            </a:r>
            <a:endParaRPr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MTA has tried to give equal access by having different cap of fare type options for different group of people (Metrocard Full-Fare, Metrocard Fair-Fare, OMNY Full-Fare, etc.)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8" name="Google Shape;178;p35"/>
          <p:cNvSpPr/>
          <p:nvPr/>
        </p:nvSpPr>
        <p:spPr>
          <a:xfrm>
            <a:off x="1625850" y="3500250"/>
            <a:ext cx="6861300" cy="1142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Our goals: </a:t>
            </a:r>
            <a:endParaRPr b="1" sz="12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ontserrat"/>
              <a:buChar char="●"/>
            </a:pPr>
            <a:r>
              <a:rPr b="1" lang="en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Identify which demographic and geographic factors are most associated with fare burden</a:t>
            </a:r>
            <a:endParaRPr b="1" sz="12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ontserrat"/>
              <a:buChar char="●"/>
            </a:pPr>
            <a:r>
              <a:rPr b="1" lang="en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Understand how different type fare policies affect the fare burden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6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</a:t>
            </a:r>
            <a:endParaRPr/>
          </a:p>
        </p:txBody>
      </p:sp>
      <p:sp>
        <p:nvSpPr>
          <p:cNvPr id="184" name="Google Shape;184;p36"/>
          <p:cNvSpPr txBox="1"/>
          <p:nvPr/>
        </p:nvSpPr>
        <p:spPr>
          <a:xfrm>
            <a:off x="42813" y="2953750"/>
            <a:ext cx="2297400" cy="11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MTA Ridership &amp; Fare-Type Records </a:t>
            </a:r>
            <a:endParaRPr sz="11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Monthly station-level counts by fare media</a:t>
            </a:r>
            <a:endParaRPr sz="10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36"/>
          <p:cNvSpPr txBox="1"/>
          <p:nvPr/>
        </p:nvSpPr>
        <p:spPr>
          <a:xfrm>
            <a:off x="2301388" y="2934100"/>
            <a:ext cx="2297400" cy="11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OMNY Usage Data </a:t>
            </a:r>
            <a:endParaRPr sz="11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Tap-in counts for full-fare and reduced-fare customers</a:t>
            </a:r>
            <a:endParaRPr sz="10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" name="Google Shape;186;p36"/>
          <p:cNvSpPr txBox="1"/>
          <p:nvPr/>
        </p:nvSpPr>
        <p:spPr>
          <a:xfrm>
            <a:off x="4506388" y="2934100"/>
            <a:ext cx="2297400" cy="11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American Community Survey (ACS)</a:t>
            </a:r>
            <a:endParaRPr sz="1200">
              <a:solidFill>
                <a:srgbClr val="57068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5-Year Estimates of tract-level median household income &amp; demographic breakdowns</a:t>
            </a:r>
            <a:endParaRPr sz="10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7" name="Google Shape;18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912" y="1762050"/>
            <a:ext cx="874200" cy="95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9387" y="1947651"/>
            <a:ext cx="1087859" cy="42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9789" y="1947648"/>
            <a:ext cx="1669852" cy="42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08413" y="1733850"/>
            <a:ext cx="1016350" cy="101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68719" y="3282201"/>
            <a:ext cx="4492620" cy="147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6"/>
          <p:cNvSpPr txBox="1"/>
          <p:nvPr/>
        </p:nvSpPr>
        <p:spPr>
          <a:xfrm>
            <a:off x="6803788" y="3010125"/>
            <a:ext cx="2297400" cy="11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The New York State Senate</a:t>
            </a:r>
            <a:endParaRPr sz="10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NYPD Arrests Data (Historic)</a:t>
            </a:r>
            <a:endParaRPr sz="10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37"/>
          <p:cNvGrpSpPr/>
          <p:nvPr/>
        </p:nvGrpSpPr>
        <p:grpSpPr>
          <a:xfrm>
            <a:off x="44875" y="1361049"/>
            <a:ext cx="9054231" cy="2431248"/>
            <a:chOff x="252700" y="1313400"/>
            <a:chExt cx="8095700" cy="1883374"/>
          </a:xfrm>
        </p:grpSpPr>
        <p:pic>
          <p:nvPicPr>
            <p:cNvPr id="198" name="Google Shape;198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1412" y="1337225"/>
              <a:ext cx="3626988" cy="1834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37"/>
            <p:cNvPicPr preferRelativeResize="0"/>
            <p:nvPr/>
          </p:nvPicPr>
          <p:blipFill rotWithShape="1">
            <a:blip r:embed="rId4">
              <a:alphaModFix/>
            </a:blip>
            <a:srcRect b="0" l="0" r="36956" t="0"/>
            <a:stretch/>
          </p:blipFill>
          <p:spPr>
            <a:xfrm>
              <a:off x="252700" y="1313400"/>
              <a:ext cx="2260900" cy="1883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37"/>
            <p:cNvPicPr preferRelativeResize="0"/>
            <p:nvPr/>
          </p:nvPicPr>
          <p:blipFill rotWithShape="1">
            <a:blip r:embed="rId5">
              <a:alphaModFix/>
            </a:blip>
            <a:srcRect b="0" l="0" r="37686" t="0"/>
            <a:stretch/>
          </p:blipFill>
          <p:spPr>
            <a:xfrm>
              <a:off x="2513600" y="1402450"/>
              <a:ext cx="2240601" cy="17943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1" name="Google Shape;201;p37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sp>
        <p:nvSpPr>
          <p:cNvPr id="202" name="Google Shape;202;p37"/>
          <p:cNvSpPr txBox="1"/>
          <p:nvPr/>
        </p:nvSpPr>
        <p:spPr>
          <a:xfrm>
            <a:off x="1633275" y="3983225"/>
            <a:ext cx="65487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Fare Class Category selection shows significant </a:t>
            </a:r>
            <a:r>
              <a:rPr b="1" lang="en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variation </a:t>
            </a:r>
            <a:r>
              <a:rPr lang="en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across race and income levels</a:t>
            </a:r>
            <a:endParaRPr sz="12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The proportion of </a:t>
            </a:r>
            <a:r>
              <a:rPr b="1" lang="en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Full Fare</a:t>
            </a:r>
            <a:r>
              <a:rPr lang="en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tickets is notably higher in high-income populations, as it shows in Hispanic group</a:t>
            </a:r>
            <a:endParaRPr sz="12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8"/>
          <p:cNvPicPr preferRelativeResize="0"/>
          <p:nvPr/>
        </p:nvPicPr>
        <p:blipFill rotWithShape="1">
          <a:blip r:embed="rId3">
            <a:alphaModFix/>
          </a:blip>
          <a:srcRect b="0" l="3362" r="0" t="0"/>
          <a:stretch/>
        </p:blipFill>
        <p:spPr>
          <a:xfrm>
            <a:off x="-4544825" y="989025"/>
            <a:ext cx="4163928" cy="187426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8" name="Google Shape;208;p38"/>
          <p:cNvGraphicFramePr/>
          <p:nvPr/>
        </p:nvGraphicFramePr>
        <p:xfrm>
          <a:off x="-4329825" y="299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{3ADAC3A5-2D27-4290-97CC-9D46B7A9FE13}</a:tableStyleId>
              </a:tblPr>
              <a:tblGrid>
                <a:gridCol w="1118225"/>
                <a:gridCol w="1548550"/>
                <a:gridCol w="1067125"/>
              </a:tblGrid>
              <a:tr h="231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25" marB="9125" marR="9125" marL="91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Outcome rates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25" marB="9125" marR="9125" marL="91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Ratio</a:t>
                      </a:r>
                      <a:endParaRPr b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25" marB="9125" marR="9125" marL="9125" anchor="ctr"/>
                </a:tc>
              </a:tr>
              <a:tr h="231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Black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0.000399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E06666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34.7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1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White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0.0000169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1.47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1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Hispanic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0.000064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5.57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1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Non-Hispanic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0.0000115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25" marB="9125" marR="9125" marL="91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9" name="Google Shape;209;p38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grpSp>
        <p:nvGrpSpPr>
          <p:cNvPr id="210" name="Google Shape;210;p38"/>
          <p:cNvGrpSpPr/>
          <p:nvPr/>
        </p:nvGrpSpPr>
        <p:grpSpPr>
          <a:xfrm>
            <a:off x="407175" y="1150875"/>
            <a:ext cx="4444300" cy="3286300"/>
            <a:chOff x="4559525" y="941525"/>
            <a:chExt cx="4444300" cy="3286300"/>
          </a:xfrm>
        </p:grpSpPr>
        <p:pic>
          <p:nvPicPr>
            <p:cNvPr id="211" name="Google Shape;211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59525" y="1421794"/>
              <a:ext cx="4444300" cy="22999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" name="Google Shape;212;p38"/>
            <p:cNvSpPr txBox="1"/>
            <p:nvPr/>
          </p:nvSpPr>
          <p:spPr>
            <a:xfrm>
              <a:off x="4833913" y="3819525"/>
              <a:ext cx="3895500" cy="40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3333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Hourly Ridership Trends Across Dates (2023)</a:t>
              </a:r>
              <a:endParaRPr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3" name="Google Shape;213;p38"/>
            <p:cNvSpPr/>
            <p:nvPr/>
          </p:nvSpPr>
          <p:spPr>
            <a:xfrm rot="-5400000">
              <a:off x="6159300" y="1004900"/>
              <a:ext cx="125700" cy="5727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4" name="Google Shape;214;p38"/>
            <p:cNvSpPr txBox="1"/>
            <p:nvPr/>
          </p:nvSpPr>
          <p:spPr>
            <a:xfrm>
              <a:off x="5512950" y="941525"/>
              <a:ext cx="1418400" cy="2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33333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6:00 am ~ 10:00 am</a:t>
              </a:r>
              <a:endParaRPr sz="1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15" name="Google Shape;215;p38"/>
          <p:cNvSpPr txBox="1"/>
          <p:nvPr/>
        </p:nvSpPr>
        <p:spPr>
          <a:xfrm>
            <a:off x="5944125" y="2142475"/>
            <a:ext cx="2156100" cy="11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What is the metric of </a:t>
            </a:r>
            <a:r>
              <a:rPr b="1"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FARE BURDEN</a:t>
            </a: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6" name="Google Shape;216;p38"/>
          <p:cNvCxnSpPr/>
          <p:nvPr/>
        </p:nvCxnSpPr>
        <p:spPr>
          <a:xfrm flipH="1" rot="10800000">
            <a:off x="5138175" y="2676275"/>
            <a:ext cx="6177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9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</a:t>
            </a:r>
            <a:r>
              <a:rPr lang="en"/>
              <a:t> VARIABLES</a:t>
            </a:r>
            <a:endParaRPr/>
          </a:p>
        </p:txBody>
      </p:sp>
      <p:sp>
        <p:nvSpPr>
          <p:cNvPr id="222" name="Google Shape;222;p39"/>
          <p:cNvSpPr txBox="1"/>
          <p:nvPr/>
        </p:nvSpPr>
        <p:spPr>
          <a:xfrm>
            <a:off x="1473975" y="1244525"/>
            <a:ext cx="63936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1. </a:t>
            </a:r>
            <a:r>
              <a:rPr b="1" lang="en">
                <a:solidFill>
                  <a:schemeClr val="accent1"/>
                </a:solidFill>
              </a:rPr>
              <a:t>Average Fare per Ride </a:t>
            </a:r>
            <a:r>
              <a:rPr b="1" lang="en"/>
              <a:t>(</a:t>
            </a:r>
            <a:r>
              <a:rPr b="1"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avg_fare_per_ride</a:t>
            </a:r>
            <a:r>
              <a:rPr b="1" lang="en"/>
              <a:t>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 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     Weighted average fare based on the number of swipes for each fare type i: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     where </a:t>
            </a:r>
            <a:r>
              <a:rPr b="1" i="1" lang="en" sz="1200"/>
              <a:t>i</a:t>
            </a:r>
            <a:r>
              <a:rPr b="1" lang="en" sz="1200"/>
              <a:t> refers to different fare types (e.g., regular, senior, student).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223" name="Google Shape;22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4350" y="2036475"/>
            <a:ext cx="4292459" cy="82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9"/>
          <p:cNvSpPr txBox="1"/>
          <p:nvPr/>
        </p:nvSpPr>
        <p:spPr>
          <a:xfrm>
            <a:off x="858775" y="2898875"/>
            <a:ext cx="677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 </a:t>
            </a:r>
            <a:endParaRPr/>
          </a:p>
        </p:txBody>
      </p:sp>
      <p:sp>
        <p:nvSpPr>
          <p:cNvPr id="225" name="Google Shape;225;p39"/>
          <p:cNvSpPr txBox="1"/>
          <p:nvPr/>
        </p:nvSpPr>
        <p:spPr>
          <a:xfrm>
            <a:off x="1473975" y="3381050"/>
            <a:ext cx="488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2. </a:t>
            </a:r>
            <a:r>
              <a:rPr b="1" lang="en">
                <a:solidFill>
                  <a:schemeClr val="accent1"/>
                </a:solidFill>
              </a:rPr>
              <a:t>Fare Burden per Rider</a:t>
            </a:r>
            <a:r>
              <a:rPr b="1" lang="en"/>
              <a:t> (</a:t>
            </a:r>
            <a:r>
              <a:rPr b="1"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fare_burden_per_rider</a:t>
            </a:r>
            <a:r>
              <a:rPr b="1" lang="en"/>
              <a:t>)</a:t>
            </a:r>
            <a:endParaRPr/>
          </a:p>
        </p:txBody>
      </p:sp>
      <p:pic>
        <p:nvPicPr>
          <p:cNvPr id="226" name="Google Shape;22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6725" y="3989375"/>
            <a:ext cx="43077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 txBox="1"/>
          <p:nvPr>
            <p:ph type="title"/>
          </p:nvPr>
        </p:nvSpPr>
        <p:spPr>
          <a:xfrm>
            <a:off x="311700" y="272375"/>
            <a:ext cx="8424900" cy="7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232" name="Google Shape;232;p40"/>
          <p:cNvSpPr txBox="1"/>
          <p:nvPr>
            <p:ph idx="1" type="body"/>
          </p:nvPr>
        </p:nvSpPr>
        <p:spPr>
          <a:xfrm>
            <a:off x="548350" y="1122450"/>
            <a:ext cx="8424900" cy="3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6ABA"/>
              </a:buClr>
              <a:buSzPts val="1500"/>
              <a:buChar char="●"/>
            </a:pPr>
            <a:r>
              <a:rPr b="1" lang="en" sz="1400">
                <a:solidFill>
                  <a:srgbClr val="9A6ABA"/>
                </a:solidFill>
              </a:rPr>
              <a:t>Disparity Matrix (Demographic Parity and Disparate Impact)</a:t>
            </a:r>
            <a:endParaRPr b="1" sz="1400">
              <a:solidFill>
                <a:srgbClr val="9A6ABA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Identify how the fare burden is distributed across different demographic groups.</a:t>
            </a:r>
            <a:endParaRPr b="1">
              <a:solidFill>
                <a:srgbClr val="000000"/>
              </a:solidFill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6ABA"/>
              </a:buClr>
              <a:buSzPts val="1500"/>
              <a:buChar char="●"/>
            </a:pPr>
            <a:r>
              <a:rPr b="1" lang="en" sz="1400">
                <a:solidFill>
                  <a:srgbClr val="9A6ABA"/>
                </a:solidFill>
              </a:rPr>
              <a:t>Decision Tree and Random Forest</a:t>
            </a:r>
            <a:endParaRPr b="1" sz="1400">
              <a:solidFill>
                <a:srgbClr val="9A6ABA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Analyze whether specific demographic or fare type characteristics influence the likelihood of experiencing high fare burden.</a:t>
            </a:r>
            <a:endParaRPr b="1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6ABA"/>
              </a:buClr>
              <a:buSzPts val="1500"/>
              <a:buChar char="●"/>
            </a:pPr>
            <a:r>
              <a:rPr b="1" lang="en" sz="1400">
                <a:solidFill>
                  <a:srgbClr val="9A6ABA"/>
                </a:solidFill>
              </a:rPr>
              <a:t>T-test + Bayesian Network Modeling:</a:t>
            </a:r>
            <a:endParaRPr b="1" sz="1400">
              <a:solidFill>
                <a:srgbClr val="9A6ABA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Explore potential causal relationships among fare burden, income level, and demographic composition.</a:t>
            </a:r>
            <a:endParaRPr b="1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6ABA"/>
              </a:buClr>
              <a:buSzPts val="1500"/>
              <a:buChar char="●"/>
            </a:pPr>
            <a:r>
              <a:rPr b="1" lang="en" sz="1400">
                <a:solidFill>
                  <a:schemeClr val="accent1"/>
                </a:solidFill>
                <a:highlight>
                  <a:srgbClr val="FFFFFF"/>
                </a:highlight>
              </a:rPr>
              <a:t>Anomaly Detection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400">
                <a:solidFill>
                  <a:srgbClr val="9A6ABA"/>
                </a:solidFill>
              </a:rPr>
              <a:t>(Isolation Forest + Local Outlier Factor)</a:t>
            </a:r>
            <a:endParaRPr b="1" sz="1400">
              <a:solidFill>
                <a:srgbClr val="9A6ABA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F1F1F"/>
                </a:solidFill>
              </a:rPr>
              <a:t>Identify areas with abnormal fare burden based on demographic characteristics</a:t>
            </a:r>
            <a:endParaRPr b="1">
              <a:solidFill>
                <a:srgbClr val="1F1F1F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b="1" lang="en" sz="1400">
                <a:solidFill>
                  <a:schemeClr val="accent1"/>
                </a:solidFill>
              </a:rPr>
              <a:t>Causal Inference – Average Treatment Effect (ATE)</a:t>
            </a:r>
            <a:endParaRPr b="1" sz="14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Assess whether demographic changes significantly affect average fares.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/>
          <p:nvPr/>
        </p:nvSpPr>
        <p:spPr>
          <a:xfrm>
            <a:off x="2862075" y="4192125"/>
            <a:ext cx="6143400" cy="54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41"/>
          <p:cNvSpPr txBox="1"/>
          <p:nvPr>
            <p:ph type="title"/>
          </p:nvPr>
        </p:nvSpPr>
        <p:spPr>
          <a:xfrm>
            <a:off x="304525" y="222025"/>
            <a:ext cx="38031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239" name="Google Shape;23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950" y="930875"/>
            <a:ext cx="4166000" cy="21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9086" y="974025"/>
            <a:ext cx="4720615" cy="21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1"/>
          <p:cNvSpPr txBox="1"/>
          <p:nvPr/>
        </p:nvSpPr>
        <p:spPr>
          <a:xfrm>
            <a:off x="1753700" y="3014400"/>
            <a:ext cx="51867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1100"/>
              <a:t>Higher Black population </a:t>
            </a:r>
            <a:r>
              <a:rPr b="1" lang="en" sz="1100"/>
              <a:t>➡️</a:t>
            </a:r>
            <a:r>
              <a:rPr b="1" lang="en" sz="1100"/>
              <a:t> Lower income  ➡️ Greater fare burden</a:t>
            </a:r>
            <a:endParaRPr b="1" sz="1100"/>
          </a:p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b="1" lang="en" sz="1100"/>
              <a:t>Higher White population ➡️ Higher income ➡️ Lower fare burden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41"/>
          <p:cNvSpPr txBox="1"/>
          <p:nvPr/>
        </p:nvSpPr>
        <p:spPr>
          <a:xfrm>
            <a:off x="4746825" y="4192125"/>
            <a:ext cx="4258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chemeClr val="accent1"/>
                </a:solidFill>
              </a:rPr>
              <a:t>After controlling for income and demographics, </a:t>
            </a:r>
            <a:r>
              <a:rPr lang="en" sz="1100">
                <a:solidFill>
                  <a:schemeClr val="accent1"/>
                </a:solidFill>
              </a:rPr>
              <a:t>areas with higher Black populations pay </a:t>
            </a:r>
            <a:r>
              <a:rPr b="1" lang="en" sz="1100">
                <a:solidFill>
                  <a:schemeClr val="accent1"/>
                </a:solidFill>
              </a:rPr>
              <a:t>$0.036 more per ride on average.</a:t>
            </a:r>
            <a:endParaRPr b="1" sz="1200">
              <a:solidFill>
                <a:schemeClr val="accent1"/>
              </a:solidFill>
            </a:endParaRPr>
          </a:p>
        </p:txBody>
      </p:sp>
      <p:sp>
        <p:nvSpPr>
          <p:cNvPr id="243" name="Google Shape;243;p41"/>
          <p:cNvSpPr txBox="1"/>
          <p:nvPr/>
        </p:nvSpPr>
        <p:spPr>
          <a:xfrm>
            <a:off x="2905250" y="4266375"/>
            <a:ext cx="200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Causal Inference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4" name="Google Shape;24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869" y="4048450"/>
            <a:ext cx="2397200" cy="98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1"/>
          <p:cNvSpPr txBox="1"/>
          <p:nvPr/>
        </p:nvSpPr>
        <p:spPr>
          <a:xfrm>
            <a:off x="265875" y="3625625"/>
            <a:ext cx="8694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Economic and structural drivers make it difficult to isolate the direct effect of race on fare burden.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2"/>
          <p:cNvSpPr txBox="1"/>
          <p:nvPr>
            <p:ph type="title"/>
          </p:nvPr>
        </p:nvSpPr>
        <p:spPr>
          <a:xfrm>
            <a:off x="138850" y="685000"/>
            <a:ext cx="37968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Outliers with High Fare Burdens</a:t>
            </a:r>
            <a:endParaRPr sz="2900">
              <a:solidFill>
                <a:schemeClr val="dk1"/>
              </a:solidFill>
            </a:endParaRPr>
          </a:p>
        </p:txBody>
      </p:sp>
      <p:pic>
        <p:nvPicPr>
          <p:cNvPr id="251" name="Google Shape;25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0075" y="0"/>
            <a:ext cx="5317701" cy="259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00" y="2557250"/>
            <a:ext cx="5186151" cy="251005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2"/>
          <p:cNvSpPr txBox="1"/>
          <p:nvPr/>
        </p:nvSpPr>
        <p:spPr>
          <a:xfrm>
            <a:off x="5606600" y="3395950"/>
            <a:ext cx="337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>
              <a:solidFill>
                <a:schemeClr val="accent1"/>
              </a:solidFill>
            </a:endParaRPr>
          </a:p>
        </p:txBody>
      </p:sp>
      <p:graphicFrame>
        <p:nvGraphicFramePr>
          <p:cNvPr id="254" name="Google Shape;254;p42"/>
          <p:cNvGraphicFramePr/>
          <p:nvPr/>
        </p:nvGraphicFramePr>
        <p:xfrm>
          <a:off x="5427450" y="3036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{80148DCA-F44B-4418-8346-0A33B91B5FD0}</a:tableStyleId>
              </a:tblPr>
              <a:tblGrid>
                <a:gridCol w="1707550"/>
                <a:gridCol w="727350"/>
                <a:gridCol w="1032425"/>
              </a:tblGrid>
              <a:tr h="325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Model</a:t>
                      </a:r>
                      <a:endParaRPr b="1"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Inliers</a:t>
                      </a:r>
                      <a:endParaRPr b="1"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Outliers</a:t>
                      </a:r>
                      <a:endParaRPr b="1"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4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With income - IF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0.000031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0.000042</a:t>
                      </a: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With income - LOF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0.000031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0.000041</a:t>
                      </a: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Without income - IF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0.000031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0.000040</a:t>
                      </a: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Without income - LOF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0.000031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0.000040</a:t>
                      </a:r>
                      <a:r>
                        <a:rPr lang="en" sz="1000"/>
                        <a:t> </a:t>
                      </a:r>
                      <a:endParaRPr sz="10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YU Bold">
  <a:themeElements>
    <a:clrScheme name="Simple Light">
      <a:dk1>
        <a:srgbClr val="57068C"/>
      </a:dk1>
      <a:lt1>
        <a:srgbClr val="FFFFFF"/>
      </a:lt1>
      <a:dk2>
        <a:srgbClr val="333333"/>
      </a:dk2>
      <a:lt2>
        <a:srgbClr val="E2E1DD"/>
      </a:lt2>
      <a:accent1>
        <a:srgbClr val="9A6ABA"/>
      </a:accent1>
      <a:accent2>
        <a:srgbClr val="6D6D6D"/>
      </a:accent2>
      <a:accent3>
        <a:srgbClr val="8900E1"/>
      </a:accent3>
      <a:accent4>
        <a:srgbClr val="E97300"/>
      </a:accent4>
      <a:accent5>
        <a:srgbClr val="799A05"/>
      </a:accent5>
      <a:accent6>
        <a:srgbClr val="C50F3C"/>
      </a:accent6>
      <a:hlink>
        <a:srgbClr val="5706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